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Sora Light" panose="020B0604020202020204" charset="0"/>
      <p:regular r:id="rId13"/>
    </p:embeddedFont>
    <p:embeddedFont>
      <p:font typeface="Sora Semi Bold" panose="020B0604020202020204" charset="0"/>
      <p:regular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5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4726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635925"/>
            <a:ext cx="7627382" cy="12470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Аддитивные технологии (3D-печать) в машиностроении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58309" y="4167307"/>
            <a:ext cx="7627382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Печать металлом, применение в авиации и медицине, преимущества перед традиционными методами.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758309" y="4987052"/>
            <a:ext cx="7627382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Исследуем, как инновационные методы 3D-печати трансформируют ключевые отрасли и открывают новые горизонты для инженерии и производства.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96885"/>
            <a:ext cx="8645009" cy="623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Что такое аддитивные технологии?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58309" y="2083832"/>
            <a:ext cx="4244816" cy="5348764"/>
          </a:xfrm>
          <a:prstGeom prst="roundRect">
            <a:avLst>
              <a:gd name="adj" fmla="val 2585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758309" y="2060972"/>
            <a:ext cx="4244816" cy="91440"/>
          </a:xfrm>
          <a:prstGeom prst="roundRect">
            <a:avLst>
              <a:gd name="adj" fmla="val 87077"/>
            </a:avLst>
          </a:prstGeom>
          <a:solidFill>
            <a:srgbClr val="DA1B2E"/>
          </a:solidFill>
          <a:ln/>
        </p:spPr>
      </p:sp>
      <p:sp>
        <p:nvSpPr>
          <p:cNvPr id="5" name="Shape 3"/>
          <p:cNvSpPr/>
          <p:nvPr/>
        </p:nvSpPr>
        <p:spPr>
          <a:xfrm>
            <a:off x="2596396" y="1799511"/>
            <a:ext cx="568643" cy="568643"/>
          </a:xfrm>
          <a:prstGeom prst="roundRect">
            <a:avLst>
              <a:gd name="adj" fmla="val 160804"/>
            </a:avLst>
          </a:prstGeom>
          <a:solidFill>
            <a:srgbClr val="DA1B2E"/>
          </a:solidFill>
          <a:ln/>
        </p:spPr>
      </p:sp>
      <p:sp>
        <p:nvSpPr>
          <p:cNvPr id="6" name="Text 4"/>
          <p:cNvSpPr/>
          <p:nvPr/>
        </p:nvSpPr>
        <p:spPr>
          <a:xfrm>
            <a:off x="2767013" y="1941671"/>
            <a:ext cx="22740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1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70717" y="2557701"/>
            <a:ext cx="3820001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Послойное создание деталей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970717" y="2974658"/>
            <a:ext cx="3820001" cy="4245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Аддитивные технологии, или 3D-печать, основаны на последовательном наращивании материала слой за слоем. В отличие от традиционного субтрактивного производства, где материал удаляется из заготовки, здесь происходит добавление и формирование объекта из цифровой 3D-модели. Это позволяет использовать разнообразные материалы, включая металлы, полимеры и композиты, открывая широкие возможности для создания сложных и функциональных изделий.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5192673" y="2083832"/>
            <a:ext cx="4244935" cy="5348764"/>
          </a:xfrm>
          <a:prstGeom prst="roundRect">
            <a:avLst>
              <a:gd name="adj" fmla="val 2585"/>
            </a:avLst>
          </a:prstGeom>
          <a:solidFill>
            <a:srgbClr val="FFFFFF"/>
          </a:solidFill>
          <a:ln/>
        </p:spPr>
      </p:sp>
      <p:sp>
        <p:nvSpPr>
          <p:cNvPr id="10" name="Shape 8"/>
          <p:cNvSpPr/>
          <p:nvPr/>
        </p:nvSpPr>
        <p:spPr>
          <a:xfrm>
            <a:off x="5192673" y="2060972"/>
            <a:ext cx="4244935" cy="91440"/>
          </a:xfrm>
          <a:prstGeom prst="roundRect">
            <a:avLst>
              <a:gd name="adj" fmla="val 87077"/>
            </a:avLst>
          </a:prstGeom>
          <a:solidFill>
            <a:srgbClr val="DA1B2E"/>
          </a:solidFill>
          <a:ln/>
        </p:spPr>
      </p:sp>
      <p:sp>
        <p:nvSpPr>
          <p:cNvPr id="11" name="Shape 9"/>
          <p:cNvSpPr/>
          <p:nvPr/>
        </p:nvSpPr>
        <p:spPr>
          <a:xfrm>
            <a:off x="7030760" y="1799511"/>
            <a:ext cx="568643" cy="568643"/>
          </a:xfrm>
          <a:prstGeom prst="roundRect">
            <a:avLst>
              <a:gd name="adj" fmla="val 160804"/>
            </a:avLst>
          </a:prstGeom>
          <a:solidFill>
            <a:srgbClr val="DA1B2E"/>
          </a:solidFill>
          <a:ln/>
        </p:spPr>
      </p:sp>
      <p:sp>
        <p:nvSpPr>
          <p:cNvPr id="12" name="Text 10"/>
          <p:cNvSpPr/>
          <p:nvPr/>
        </p:nvSpPr>
        <p:spPr>
          <a:xfrm>
            <a:off x="7201376" y="1941671"/>
            <a:ext cx="22740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2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5405080" y="2557701"/>
            <a:ext cx="3820120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Методы 3D-печати</a:t>
            </a:r>
            <a:endParaRPr lang="en-US" sz="1450" dirty="0"/>
          </a:p>
        </p:txBody>
      </p:sp>
      <p:sp>
        <p:nvSpPr>
          <p:cNvPr id="14" name="Text 12"/>
          <p:cNvSpPr/>
          <p:nvPr/>
        </p:nvSpPr>
        <p:spPr>
          <a:xfrm>
            <a:off x="5405080" y="2974658"/>
            <a:ext cx="3820120" cy="4245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Существует множество методов аддитивного производства, каждый из которых имеет свои особенности и области применения. Среди наиболее распространённых: селективное лазерное спекание (SLM), при котором порошковый материал спекается лазером, и электронно-лучевая плавка (EBM), использующая электронный луч в вакууме. Эти технологии позволяют создавать детали с высокой точностью и прочностью, а также с уникальными свойствами, которые невозможно достичь традиционными методами.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9627156" y="2083832"/>
            <a:ext cx="4244816" cy="5348764"/>
          </a:xfrm>
          <a:prstGeom prst="roundRect">
            <a:avLst>
              <a:gd name="adj" fmla="val 2585"/>
            </a:avLst>
          </a:prstGeom>
          <a:solidFill>
            <a:srgbClr val="FFFFFF"/>
          </a:solidFill>
          <a:ln/>
        </p:spPr>
      </p:sp>
      <p:sp>
        <p:nvSpPr>
          <p:cNvPr id="16" name="Shape 14"/>
          <p:cNvSpPr/>
          <p:nvPr/>
        </p:nvSpPr>
        <p:spPr>
          <a:xfrm>
            <a:off x="9627156" y="2060972"/>
            <a:ext cx="4244816" cy="91440"/>
          </a:xfrm>
          <a:prstGeom prst="roundRect">
            <a:avLst>
              <a:gd name="adj" fmla="val 87077"/>
            </a:avLst>
          </a:prstGeom>
          <a:solidFill>
            <a:srgbClr val="DA1B2E"/>
          </a:solidFill>
          <a:ln/>
        </p:spPr>
      </p:sp>
      <p:sp>
        <p:nvSpPr>
          <p:cNvPr id="17" name="Shape 15"/>
          <p:cNvSpPr/>
          <p:nvPr/>
        </p:nvSpPr>
        <p:spPr>
          <a:xfrm>
            <a:off x="11465243" y="1799511"/>
            <a:ext cx="568643" cy="568643"/>
          </a:xfrm>
          <a:prstGeom prst="roundRect">
            <a:avLst>
              <a:gd name="adj" fmla="val 160804"/>
            </a:avLst>
          </a:prstGeom>
          <a:solidFill>
            <a:srgbClr val="DA1B2E"/>
          </a:solidFill>
          <a:ln/>
        </p:spPr>
      </p:sp>
      <p:sp>
        <p:nvSpPr>
          <p:cNvPr id="18" name="Text 16"/>
          <p:cNvSpPr/>
          <p:nvPr/>
        </p:nvSpPr>
        <p:spPr>
          <a:xfrm>
            <a:off x="11635859" y="1941671"/>
            <a:ext cx="227409" cy="2843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3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839563" y="2557701"/>
            <a:ext cx="3820001" cy="6065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Сложные геометрии и новые возможности</a:t>
            </a:r>
            <a:endParaRPr lang="en-US" sz="1450" dirty="0"/>
          </a:p>
        </p:txBody>
      </p:sp>
      <p:sp>
        <p:nvSpPr>
          <p:cNvPr id="20" name="Text 18"/>
          <p:cNvSpPr/>
          <p:nvPr/>
        </p:nvSpPr>
        <p:spPr>
          <a:xfrm>
            <a:off x="9839563" y="3277910"/>
            <a:ext cx="3820001" cy="3942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Ключевое преимущество аддитивных технологий — способность создавать детали со сложными внутренними структурами и бионическими формами. Это открывает двери для оптимизации веса, улучшения функциональности и интеграции нескольких компонентов в одно целое, что недоступно классическим методам обработки, таким как фрезеровка или литье. Такие возможности особенно ценны в отраслях, требующих высокой производительности и инноваций.</a:t>
            </a:r>
            <a:endParaRPr lang="en-US" sz="14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2943" y="683657"/>
            <a:ext cx="10060424" cy="561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Применение в авиации: революция в деталях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682943" y="1552813"/>
            <a:ext cx="13264515" cy="519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Авиационная промышленность стала одним из пионеров внедрения 3D-печати, стремясь к снижению веса, повышению эффективности и улучшению характеристик компонентов.</a:t>
            </a:r>
            <a:endParaRPr lang="en-US" sz="13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43" y="2244923"/>
            <a:ext cx="1889046" cy="116740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82943" y="3604498"/>
            <a:ext cx="3776067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GE Aviation: топливные форсунки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82943" y="3977521"/>
            <a:ext cx="4293394" cy="2076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С 2015 года GE Aviation активно использует 3D-печать для производства топливных форсунок для двигателей CFM LEAP. Произведено уже более 30 000 таких изделий. Эта технология позволила снизить вес детали на 30% и увеличить срок службы, интегрировав 20 отдельных частей в одну цельную конструкцию. Это не только упрощает сборку, но и повышает надёжность.</a:t>
            </a:r>
            <a:endParaRPr lang="en-US" sz="13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503" y="2244923"/>
            <a:ext cx="1889046" cy="116740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168503" y="3604498"/>
            <a:ext cx="3524488" cy="2807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Airbus: титановые кронштейны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5168503" y="3977521"/>
            <a:ext cx="4293394" cy="2076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Airbus успешно интегрировал 3D-печатные титановые кронштейны в самолёты A350 XWB. Эти компоненты, напечатанные с использованием аддитивных технологий, обеспечивают такую же прочность при значительно меньшем весе (до одной трети легче), что способствует общему снижению массы самолёта и, как следствие, экономии топлива.</a:t>
            </a:r>
            <a:endParaRPr lang="en-US" sz="13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54064" y="2244923"/>
            <a:ext cx="1889046" cy="116740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54064" y="3604498"/>
            <a:ext cx="4293394" cy="5614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Бионические конструкции: перегородки A320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9654064" y="4258270"/>
            <a:ext cx="4293394" cy="23360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Ещё одним ярким примером является разработка бионической перегородки для салона Airbus A320. Спроектированная с использованием алгоритмов оптимизации и имеющая "паутинную" структуру из сплава Scalmalloy, эта перегородка снижает вес на 30 кг. Такие конструкции вдохновлены природой и демонстрируют огромный потенциал 3D-печати для создания ультралёгких и прочных деталей.</a:t>
            </a:r>
            <a:endParaRPr lang="en-US" sz="1300" dirty="0"/>
          </a:p>
        </p:txBody>
      </p:sp>
      <p:sp>
        <p:nvSpPr>
          <p:cNvPr id="13" name="Text 8"/>
          <p:cNvSpPr/>
          <p:nvPr/>
        </p:nvSpPr>
        <p:spPr>
          <a:xfrm>
            <a:off x="682943" y="6767274"/>
            <a:ext cx="13264515" cy="7786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Российские предприятия также активно развивают это направление: проект ООО «Аддитивные системы и производство» в Перми, запуск которого ожидается в 2025 году, нацелен на локальное производство 3D-деталей для авиационной и машиностроительной отраслей, способствуя импортозамещению и технологическому суверенитету страны.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72552" y="620316"/>
            <a:ext cx="4589145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Аддитивные технологии в медицине</a:t>
            </a:r>
            <a:endParaRPr lang="en-US" sz="2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552" y="1071920"/>
            <a:ext cx="5172194" cy="466010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90015" y="2921198"/>
            <a:ext cx="2675334" cy="961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Аддитивные технологии приносят революционные изменения в медицину, предлагая решения, которые значительно улучшают качество жизни пациентов.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3257312" y="5829181"/>
            <a:ext cx="30480" cy="1795224"/>
          </a:xfrm>
          <a:prstGeom prst="rect">
            <a:avLst/>
          </a:prstGeom>
          <a:solidFill>
            <a:srgbClr val="DA1B2E"/>
          </a:solidFill>
          <a:ln/>
        </p:spPr>
      </p:sp>
      <p:sp>
        <p:nvSpPr>
          <p:cNvPr id="6" name="Text 3"/>
          <p:cNvSpPr/>
          <p:nvPr/>
        </p:nvSpPr>
        <p:spPr>
          <a:xfrm>
            <a:off x="3400425" y="5844421"/>
            <a:ext cx="1846540" cy="320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0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Индивидуальные имплантаты и протезы</a:t>
            </a:r>
            <a:endParaRPr lang="en-US" sz="1000" dirty="0"/>
          </a:p>
        </p:txBody>
      </p:sp>
      <p:sp>
        <p:nvSpPr>
          <p:cNvPr id="7" name="Text 4"/>
          <p:cNvSpPr/>
          <p:nvPr/>
        </p:nvSpPr>
        <p:spPr>
          <a:xfrm>
            <a:off x="3400425" y="6194703"/>
            <a:ext cx="1846540" cy="1296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Одно из ключевых направлений — создание имплантатов и протезов, идеально подогнанных под анатомические особенности каждого пациента. Используя данные компьютерной томографии или МРТ, можно напечатать уникальные изделия, которые обеспечивают максимальный комфорт и функциональность, значительно превосходя стандартные решения.</a:t>
            </a:r>
            <a:endParaRPr lang="en-US" sz="750" dirty="0"/>
          </a:p>
        </p:txBody>
      </p:sp>
      <p:sp>
        <p:nvSpPr>
          <p:cNvPr id="8" name="Shape 5"/>
          <p:cNvSpPr/>
          <p:nvPr/>
        </p:nvSpPr>
        <p:spPr>
          <a:xfrm>
            <a:off x="5294233" y="5829181"/>
            <a:ext cx="30480" cy="1795224"/>
          </a:xfrm>
          <a:prstGeom prst="rect">
            <a:avLst/>
          </a:prstGeom>
          <a:solidFill>
            <a:srgbClr val="DA1B2E"/>
          </a:solidFill>
          <a:ln/>
        </p:spPr>
      </p:sp>
      <p:sp>
        <p:nvSpPr>
          <p:cNvPr id="9" name="Text 6"/>
          <p:cNvSpPr/>
          <p:nvPr/>
        </p:nvSpPr>
        <p:spPr>
          <a:xfrm>
            <a:off x="5437346" y="5844421"/>
            <a:ext cx="1808321" cy="160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0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Биосовместимые материалы</a:t>
            </a:r>
            <a:endParaRPr lang="en-US" sz="1000" dirty="0"/>
          </a:p>
        </p:txBody>
      </p:sp>
      <p:sp>
        <p:nvSpPr>
          <p:cNvPr id="10" name="Text 7"/>
          <p:cNvSpPr/>
          <p:nvPr/>
        </p:nvSpPr>
        <p:spPr>
          <a:xfrm>
            <a:off x="5437346" y="6034564"/>
            <a:ext cx="1846540" cy="12965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Для медицинских применений используются специальные биосовместимые материалы, такие как титан, кобальт-хромовые сплавы, а также различные полимеры. В Европе, особенно в Германии и Нидерландах, активно разрабатываются и внедряются новые материалы и технологии для производства медицинских изделий методом 3D-печати.</a:t>
            </a:r>
            <a:endParaRPr lang="en-US" sz="750" dirty="0"/>
          </a:p>
        </p:txBody>
      </p:sp>
      <p:sp>
        <p:nvSpPr>
          <p:cNvPr id="11" name="Shape 8"/>
          <p:cNvSpPr/>
          <p:nvPr/>
        </p:nvSpPr>
        <p:spPr>
          <a:xfrm>
            <a:off x="7331154" y="5829181"/>
            <a:ext cx="30480" cy="1795224"/>
          </a:xfrm>
          <a:prstGeom prst="rect">
            <a:avLst/>
          </a:prstGeom>
          <a:solidFill>
            <a:srgbClr val="DA1B2E"/>
          </a:solidFill>
          <a:ln/>
        </p:spPr>
      </p:sp>
      <p:sp>
        <p:nvSpPr>
          <p:cNvPr id="12" name="Text 9"/>
          <p:cNvSpPr/>
          <p:nvPr/>
        </p:nvSpPr>
        <p:spPr>
          <a:xfrm>
            <a:off x="7474268" y="5844421"/>
            <a:ext cx="1846540" cy="320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0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Сложные бионические формы</a:t>
            </a:r>
            <a:endParaRPr lang="en-US" sz="1000" dirty="0"/>
          </a:p>
        </p:txBody>
      </p:sp>
      <p:sp>
        <p:nvSpPr>
          <p:cNvPr id="13" name="Text 10"/>
          <p:cNvSpPr/>
          <p:nvPr/>
        </p:nvSpPr>
        <p:spPr>
          <a:xfrm>
            <a:off x="7474268" y="6194703"/>
            <a:ext cx="1846540" cy="1414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Возможность печати сложных бионических форм позволяет создавать пористые структуры для лучшего врастания тканей, оптимизировать распределение нагрузки и улучшать биомеханические свойства изделий. Такие возможности не доступны традиционным методам производства, что делает аддитивные технологии незаменимыми в современной ортопедии и хирургии.</a:t>
            </a:r>
            <a:endParaRPr lang="en-US" sz="750" dirty="0"/>
          </a:p>
        </p:txBody>
      </p:sp>
      <p:sp>
        <p:nvSpPr>
          <p:cNvPr id="14" name="Shape 11"/>
          <p:cNvSpPr/>
          <p:nvPr/>
        </p:nvSpPr>
        <p:spPr>
          <a:xfrm>
            <a:off x="9368076" y="5829181"/>
            <a:ext cx="30480" cy="1795224"/>
          </a:xfrm>
          <a:prstGeom prst="rect">
            <a:avLst/>
          </a:prstGeom>
          <a:solidFill>
            <a:srgbClr val="DA1B2E"/>
          </a:solidFill>
          <a:ln/>
        </p:spPr>
      </p:sp>
      <p:sp>
        <p:nvSpPr>
          <p:cNvPr id="15" name="Text 12"/>
          <p:cNvSpPr/>
          <p:nvPr/>
        </p:nvSpPr>
        <p:spPr>
          <a:xfrm>
            <a:off x="9511189" y="5844421"/>
            <a:ext cx="1769983" cy="160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10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Повышение качества жизни</a:t>
            </a:r>
            <a:endParaRPr lang="en-US" sz="1000" dirty="0"/>
          </a:p>
        </p:txBody>
      </p:sp>
      <p:sp>
        <p:nvSpPr>
          <p:cNvPr id="16" name="Text 13"/>
          <p:cNvSpPr/>
          <p:nvPr/>
        </p:nvSpPr>
        <p:spPr>
          <a:xfrm>
            <a:off x="9511189" y="6034564"/>
            <a:ext cx="1846659" cy="1414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75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Благодаря быстрому и точному производству индивидуальных медицинских изделий, аддитивные технологии значительно повышают качество жизни пациентов, сокращая время восстановления и улучшая функциональные результаты лечения. Это касается не только протезирования, но и создания индивидуальных хирургических инструментов и моделей для предоперационного планирования.</a:t>
            </a:r>
            <a:endParaRPr lang="en-US" sz="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59956" y="892373"/>
            <a:ext cx="8595360" cy="555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4350"/>
              </a:lnSpc>
              <a:buNone/>
            </a:pPr>
            <a:r>
              <a:rPr lang="en-US" sz="34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Преимущества аддитивных технологий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75084" y="1748076"/>
            <a:ext cx="13280231" cy="5105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20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Аддитивные технологии предлагают ряд значительных преимуществ перед традиционными методами производства, трансформируя промышленные процессы и экономику.</a:t>
            </a:r>
            <a:endParaRPr lang="en-US" sz="1300" dirty="0"/>
          </a:p>
        </p:txBody>
      </p:sp>
      <p:sp>
        <p:nvSpPr>
          <p:cNvPr id="4" name="Shape 2"/>
          <p:cNvSpPr/>
          <p:nvPr/>
        </p:nvSpPr>
        <p:spPr>
          <a:xfrm>
            <a:off x="675084" y="2427684"/>
            <a:ext cx="4326493" cy="3017758"/>
          </a:xfrm>
          <a:prstGeom prst="roundRect">
            <a:avLst>
              <a:gd name="adj" fmla="val 234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713428" y="2604016"/>
            <a:ext cx="3111818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1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Сокращение сроков и затрат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851416" y="2971681"/>
            <a:ext cx="3973830" cy="22974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3D-печать значительно ускоряет производственный цикл, позволяя быстро переходить от идеи к готовому изделию. Это приводит к сокращению сроков разработки и выпуска продукции. Более того, аддитивные технологии минимизируют отходы материала, поскольку используется только необходимое количество, что снижает затраты на сырьё и утилизацию.</a:t>
            </a:r>
            <a:endParaRPr lang="en-US" sz="1300" dirty="0"/>
          </a:p>
        </p:txBody>
      </p:sp>
      <p:sp>
        <p:nvSpPr>
          <p:cNvPr id="7" name="Shape 5"/>
          <p:cNvSpPr/>
          <p:nvPr/>
        </p:nvSpPr>
        <p:spPr>
          <a:xfrm>
            <a:off x="5151834" y="2427684"/>
            <a:ext cx="4326612" cy="3017758"/>
          </a:xfrm>
          <a:prstGeom prst="roundRect">
            <a:avLst>
              <a:gd name="adj" fmla="val 234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28166" y="2604016"/>
            <a:ext cx="3393638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Сложные и лёгкие конструкции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5328166" y="2971681"/>
            <a:ext cx="3973949" cy="2042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Возможность создавать уникальные, сложные и лёгкие конструкции с внутренними полостями, сетчатыми структурами и бионическим дизайном. Такие детали обладают высокой прочностью при минимальном весе и не имеют швов или стыков, что повышает их надёжность и долговечность.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9628703" y="2427684"/>
            <a:ext cx="4326612" cy="3017758"/>
          </a:xfrm>
          <a:prstGeom prst="roundRect">
            <a:avLst>
              <a:gd name="adj" fmla="val 2349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05035" y="2604016"/>
            <a:ext cx="3973949" cy="555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Быстрое прототипирование и мелкосерийное производство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9805035" y="3249216"/>
            <a:ext cx="3973949" cy="1786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3D-печать идеально подходит для быстрого прототипирования, позволяя инженерам и дизайнерам оперативно тестировать итерации продукта. Кроме того, она экономически эффективна для мелкосерийного производства и выпуска кастомизированных изделий, где традиционные методы нерентабельны.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675084" y="5595699"/>
            <a:ext cx="6564987" cy="1741408"/>
          </a:xfrm>
          <a:prstGeom prst="roundRect">
            <a:avLst>
              <a:gd name="adj" fmla="val 407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851416" y="5772031"/>
            <a:ext cx="3882152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Реверс-инжиниринг и локализация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851416" y="6139696"/>
            <a:ext cx="6212324" cy="102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Технология способствует реверс-инжинирингу и локализации производства, что является ключевым фактором для импортозамещения и обеспечения технологического суверенитета страны. Это особенно актуально в условиях современных геополитических вызовов.</a:t>
            </a:r>
            <a:endParaRPr lang="en-US" sz="1300" dirty="0"/>
          </a:p>
        </p:txBody>
      </p:sp>
      <p:sp>
        <p:nvSpPr>
          <p:cNvPr id="16" name="Shape 14"/>
          <p:cNvSpPr/>
          <p:nvPr/>
        </p:nvSpPr>
        <p:spPr>
          <a:xfrm>
            <a:off x="7390328" y="5595699"/>
            <a:ext cx="6564987" cy="1741408"/>
          </a:xfrm>
          <a:prstGeom prst="roundRect">
            <a:avLst>
              <a:gd name="adj" fmla="val 4071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566660" y="5772031"/>
            <a:ext cx="2606159" cy="2775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Рост российского рынка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7566660" y="6139696"/>
            <a:ext cx="6212324" cy="10210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Российский рынок аддитивных технологий демонстрирует впечатляющий рост, достигнув 12 млрд рублей в 2023 году. Прогнозы предсказывают ежегодный рост на 20-23% до 2030 года, что свидетельствует о растущем интересе и инвестициях в эту область.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78792" y="914281"/>
            <a:ext cx="3770471" cy="311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450"/>
              </a:lnSpc>
              <a:buNone/>
            </a:pPr>
            <a:r>
              <a:rPr lang="en-US" sz="1950" dirty="0">
                <a:solidFill>
                  <a:srgbClr val="1F1E1E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Итоги и перспективы развития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3381018" y="1320760"/>
            <a:ext cx="7868245" cy="113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850"/>
              </a:lnSpc>
              <a:buNone/>
            </a:pPr>
            <a:r>
              <a:rPr lang="en-US" sz="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Аддитивные технологии уже сегодня меняют индустрию, предлагая инновационные решения и открывая новые возможности для развития.</a:t>
            </a:r>
            <a:endParaRPr lang="en-US" sz="700" dirty="0"/>
          </a:p>
        </p:txBody>
      </p:sp>
      <p:sp>
        <p:nvSpPr>
          <p:cNvPr id="4" name="Shape 2"/>
          <p:cNvSpPr/>
          <p:nvPr/>
        </p:nvSpPr>
        <p:spPr>
          <a:xfrm>
            <a:off x="3381018" y="1540907"/>
            <a:ext cx="379095" cy="961430"/>
          </a:xfrm>
          <a:prstGeom prst="roundRect">
            <a:avLst>
              <a:gd name="adj" fmla="val 360060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3499485" y="1932742"/>
            <a:ext cx="142161" cy="177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1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737378" y="1635681"/>
            <a:ext cx="1247180" cy="155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200"/>
              </a:lnSpc>
              <a:buNone/>
            </a:pPr>
            <a:r>
              <a:rPr lang="en-US" sz="9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Ключ к инновациям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3807500" y="1839039"/>
            <a:ext cx="2177058" cy="568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850"/>
              </a:lnSpc>
              <a:buNone/>
            </a:pPr>
            <a:r>
              <a:rPr lang="en-US" sz="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Аддитивные технологии являются двигателем прогресса в машиностроении, авиации и медицине, позволяя создавать продукты нового поколения с улучшенными характеристиками и функциональностью.</a:t>
            </a:r>
            <a:endParaRPr lang="en-US" sz="700" dirty="0"/>
          </a:p>
        </p:txBody>
      </p:sp>
      <p:sp>
        <p:nvSpPr>
          <p:cNvPr id="8" name="Shape 6"/>
          <p:cNvSpPr/>
          <p:nvPr/>
        </p:nvSpPr>
        <p:spPr>
          <a:xfrm>
            <a:off x="3381018" y="2549723"/>
            <a:ext cx="379095" cy="1075134"/>
          </a:xfrm>
          <a:prstGeom prst="roundRect">
            <a:avLst>
              <a:gd name="adj" fmla="val 360060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3499485" y="2998470"/>
            <a:ext cx="142161" cy="177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2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4263033" y="2644497"/>
            <a:ext cx="1721525" cy="155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200"/>
              </a:lnSpc>
              <a:buNone/>
            </a:pPr>
            <a:r>
              <a:rPr lang="en-US" sz="9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Активное развитие в России</a:t>
            </a:r>
            <a:endParaRPr lang="en-US" sz="950" dirty="0"/>
          </a:p>
        </p:txBody>
      </p:sp>
      <p:sp>
        <p:nvSpPr>
          <p:cNvPr id="11" name="Text 9"/>
          <p:cNvSpPr/>
          <p:nvPr/>
        </p:nvSpPr>
        <p:spPr>
          <a:xfrm>
            <a:off x="3807500" y="2847856"/>
            <a:ext cx="2177058" cy="6822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850"/>
              </a:lnSpc>
              <a:buNone/>
            </a:pPr>
            <a:r>
              <a:rPr lang="en-US" sz="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В России наблюдается активное развитие этого направления, включая создание специализированных центров, поддержку со стороны госкорпораций (например, Росатом) и частных компаний, что способствует наращиванию отечественного потенциала.</a:t>
            </a:r>
            <a:endParaRPr lang="en-US" sz="700" dirty="0"/>
          </a:p>
        </p:txBody>
      </p:sp>
      <p:sp>
        <p:nvSpPr>
          <p:cNvPr id="12" name="Shape 10"/>
          <p:cNvSpPr/>
          <p:nvPr/>
        </p:nvSpPr>
        <p:spPr>
          <a:xfrm>
            <a:off x="3381018" y="3672245"/>
            <a:ext cx="379095" cy="1188839"/>
          </a:xfrm>
          <a:prstGeom prst="roundRect">
            <a:avLst>
              <a:gd name="adj" fmla="val 360060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499485" y="4177784"/>
            <a:ext cx="142161" cy="177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3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4567357" y="3767018"/>
            <a:ext cx="1417201" cy="155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1200"/>
              </a:lnSpc>
              <a:buNone/>
            </a:pPr>
            <a:r>
              <a:rPr lang="en-US" sz="9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Вызовы и ограничения</a:t>
            </a:r>
            <a:endParaRPr lang="en-US" sz="950" dirty="0"/>
          </a:p>
        </p:txBody>
      </p:sp>
      <p:sp>
        <p:nvSpPr>
          <p:cNvPr id="15" name="Text 13"/>
          <p:cNvSpPr/>
          <p:nvPr/>
        </p:nvSpPr>
        <p:spPr>
          <a:xfrm>
            <a:off x="3807500" y="3970377"/>
            <a:ext cx="2177058" cy="795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850"/>
              </a:lnSpc>
              <a:buNone/>
            </a:pPr>
            <a:r>
              <a:rPr lang="en-US" sz="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Несмотря на преимущества, существуют и вызовы: высокая стоимость оборудования, ограничения по размерам производимых изделий и потребность в новых компетенциях для специалистов. Преодоление этих барьеров является ключевым для дальнейшего развития.</a:t>
            </a:r>
            <a:endParaRPr lang="en-US" sz="700" dirty="0"/>
          </a:p>
        </p:txBody>
      </p:sp>
      <p:sp>
        <p:nvSpPr>
          <p:cNvPr id="16" name="Shape 14"/>
          <p:cNvSpPr/>
          <p:nvPr/>
        </p:nvSpPr>
        <p:spPr>
          <a:xfrm>
            <a:off x="3381018" y="4908471"/>
            <a:ext cx="379095" cy="1117402"/>
          </a:xfrm>
          <a:prstGeom prst="roundRect">
            <a:avLst>
              <a:gd name="adj" fmla="val 360060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3499485" y="5378291"/>
            <a:ext cx="142161" cy="177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4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3807500" y="5003244"/>
            <a:ext cx="2177058" cy="3119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 rtl="1">
              <a:lnSpc>
                <a:spcPts val="1200"/>
              </a:lnSpc>
              <a:buNone/>
            </a:pPr>
            <a:r>
              <a:rPr lang="en-US" sz="9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Будущее — интеграция и масштабирование</a:t>
            </a:r>
            <a:endParaRPr lang="en-US" sz="950" dirty="0"/>
          </a:p>
        </p:txBody>
      </p:sp>
      <p:sp>
        <p:nvSpPr>
          <p:cNvPr id="19" name="Text 17"/>
          <p:cNvSpPr/>
          <p:nvPr/>
        </p:nvSpPr>
        <p:spPr>
          <a:xfrm>
            <a:off x="3807500" y="5362575"/>
            <a:ext cx="2177058" cy="5685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sz="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Будущее аддитивных технологий связано с дальнейшей интеграцией с цифровыми технологиями (AI, IoT), расширением масштабов производства и разработкой новых, более совершенных материалов.</a:t>
            </a:r>
            <a:endParaRPr lang="en-US" sz="700" dirty="0"/>
          </a:p>
        </p:txBody>
      </p:sp>
      <p:sp>
        <p:nvSpPr>
          <p:cNvPr id="20" name="Shape 18"/>
          <p:cNvSpPr/>
          <p:nvPr/>
        </p:nvSpPr>
        <p:spPr>
          <a:xfrm>
            <a:off x="3381018" y="6073259"/>
            <a:ext cx="379095" cy="1188839"/>
          </a:xfrm>
          <a:prstGeom prst="roundRect">
            <a:avLst>
              <a:gd name="adj" fmla="val 360060"/>
            </a:avLst>
          </a:prstGeom>
          <a:solidFill>
            <a:srgbClr val="F9D2D6"/>
          </a:solidFill>
          <a:ln w="7620">
            <a:solidFill>
              <a:srgbClr val="DFB8BC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3499485" y="6578798"/>
            <a:ext cx="142161" cy="177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110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5</a:t>
            </a:r>
            <a:endParaRPr lang="en-US" sz="1100" dirty="0"/>
          </a:p>
        </p:txBody>
      </p:sp>
      <p:sp>
        <p:nvSpPr>
          <p:cNvPr id="22" name="Text 20"/>
          <p:cNvSpPr/>
          <p:nvPr/>
        </p:nvSpPr>
        <p:spPr>
          <a:xfrm>
            <a:off x="3807500" y="6168033"/>
            <a:ext cx="1247180" cy="155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3B3535"/>
                </a:solidFill>
                <a:latin typeface="Sora Semi Bold" pitchFamily="34" charset="0"/>
                <a:ea typeface="Sora Semi Bold" pitchFamily="34" charset="-122"/>
                <a:cs typeface="Sora Semi Bold" pitchFamily="34" charset="-120"/>
              </a:rPr>
              <a:t>Время действовать!</a:t>
            </a:r>
            <a:endParaRPr lang="en-US" sz="950" dirty="0"/>
          </a:p>
        </p:txBody>
      </p:sp>
      <p:sp>
        <p:nvSpPr>
          <p:cNvPr id="23" name="Text 21"/>
          <p:cNvSpPr/>
          <p:nvPr/>
        </p:nvSpPr>
        <p:spPr>
          <a:xfrm>
            <a:off x="3807500" y="6371392"/>
            <a:ext cx="2177058" cy="795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850"/>
              </a:lnSpc>
              <a:buNone/>
            </a:pPr>
            <a:r>
              <a:rPr lang="en-US" sz="700" dirty="0">
                <a:solidFill>
                  <a:srgbClr val="3B3535"/>
                </a:solidFill>
                <a:latin typeface="Sora Light" pitchFamily="34" charset="0"/>
                <a:ea typeface="Sora Light" pitchFamily="34" charset="-122"/>
                <a:cs typeface="Sora Light" pitchFamily="34" charset="-120"/>
              </a:rPr>
              <a:t>Аддитивные технологии — это не просто тенденция, а реальность, которая уже сейчас трансформирует промышленные ландшафты. Время действовать и инвестировать в эти инновации, чтобы оставаться конкурентоспособными и открывать новые горизонты.</a:t>
            </a:r>
            <a:endParaRPr lang="en-US" sz="700" dirty="0"/>
          </a:p>
        </p:txBody>
      </p:sp>
      <p:pic>
        <p:nvPicPr>
          <p:cNvPr id="2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397" y="2583180"/>
            <a:ext cx="5033367" cy="363652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1122</Words>
  <Application>Microsoft Office PowerPoint</Application>
  <PresentationFormat>Произвольный</PresentationFormat>
  <Paragraphs>67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Sora Semi Bold</vt:lpstr>
      <vt:lpstr>Arial</vt:lpstr>
      <vt:lpstr>Sora Light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Пользователь</dc:creator>
  <cp:lastModifiedBy> </cp:lastModifiedBy>
  <cp:revision>2</cp:revision>
  <dcterms:created xsi:type="dcterms:W3CDTF">2026-02-01T09:26:38Z</dcterms:created>
  <dcterms:modified xsi:type="dcterms:W3CDTF">2026-02-01T09:27:30Z</dcterms:modified>
</cp:coreProperties>
</file>